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782" r:id="rId4"/>
    <p:sldId id="259" r:id="rId5"/>
    <p:sldId id="260" r:id="rId6"/>
    <p:sldId id="261" r:id="rId7"/>
    <p:sldId id="262" r:id="rId8"/>
    <p:sldId id="755" r:id="rId9"/>
    <p:sldId id="784" r:id="rId10"/>
    <p:sldId id="803" r:id="rId11"/>
    <p:sldId id="785" r:id="rId12"/>
    <p:sldId id="783" r:id="rId13"/>
    <p:sldId id="788" r:id="rId14"/>
    <p:sldId id="789" r:id="rId15"/>
    <p:sldId id="790" r:id="rId16"/>
    <p:sldId id="791" r:id="rId17"/>
    <p:sldId id="792" r:id="rId18"/>
    <p:sldId id="793" r:id="rId19"/>
    <p:sldId id="794" r:id="rId20"/>
    <p:sldId id="798" r:id="rId21"/>
    <p:sldId id="796" r:id="rId22"/>
    <p:sldId id="795" r:id="rId23"/>
    <p:sldId id="799" r:id="rId24"/>
    <p:sldId id="800" r:id="rId25"/>
    <p:sldId id="58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90" d="100"/>
          <a:sy n="90" d="100"/>
        </p:scale>
        <p:origin x="-918" y="-6"/>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22-Jun-22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22-Jun-22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22-Jun-22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22-Jun-22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22-Jun-22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22-Jun-22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22-Jun-22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22-Jun-22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22/06/2022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24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Zulkaedah</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24 Jun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1" y="0"/>
            <a:ext cx="9144000" cy="6858000"/>
          </a:xfrm>
          <a:prstGeom prst="rect">
            <a:avLst/>
          </a:prstGeom>
          <a:blipFill dpi="0" rotWithShape="1">
            <a:blip r:embed="rId3">
              <a:alphaModFix amt="1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2542"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2400" y="1600200"/>
            <a:ext cx="8836247" cy="1754326"/>
          </a:xfrm>
          <a:prstGeom prst="rect">
            <a:avLst/>
          </a:prstGeom>
          <a:noFill/>
        </p:spPr>
        <p:txBody>
          <a:bodyPr wrap="square" lIns="91440" tIns="45720" rIns="91440" bIns="45720">
            <a:spAutoFit/>
          </a:bodyPr>
          <a:lstStyle/>
          <a:p>
            <a:pPr algn="ctr"/>
            <a:r>
              <a:rPr lang="en-US" sz="5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Jabatan</a:t>
            </a:r>
            <a:r>
              <a:rPr lang="en-US" sz="5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H</a:t>
            </a:r>
            <a:r>
              <a:rPr lang="en-US" sz="5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al </a:t>
            </a:r>
            <a:r>
              <a:rPr lang="en-US" sz="5400" b="1" dirty="0" err="1">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a:t>
            </a:r>
            <a:r>
              <a:rPr lang="en-US" sz="5400" b="1" dirty="0" err="1"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hwal</a:t>
            </a:r>
            <a:r>
              <a:rPr lang="en-US" sz="5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 </a:t>
            </a:r>
            <a:r>
              <a:rPr lang="en-US" sz="5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A</a:t>
            </a:r>
            <a:r>
              <a:rPr lang="en-US" sz="5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gama </a:t>
            </a:r>
            <a:r>
              <a:rPr lang="en-US" sz="5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T</a:t>
            </a:r>
            <a:r>
              <a:rPr lang="en-US" sz="5400" b="1" dirty="0" smtClean="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rPr>
              <a:t>erengganu</a:t>
            </a:r>
            <a:endParaRPr lang="en-US" sz="5400" b="1" dirty="0">
              <a:ln w="38100">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50800" dist="38100" dir="2700000" algn="tl" rotWithShape="0">
                  <a:prstClr val="black">
                    <a:alpha val="40000"/>
                  </a:prstClr>
                </a:outerShdw>
              </a:effectLst>
              <a:latin typeface="Bernard MT Condensed" pitchFamily="18" charset="0"/>
            </a:endParaRPr>
          </a:p>
        </p:txBody>
      </p:sp>
      <p:sp>
        <p:nvSpPr>
          <p:cNvPr id="9" name="Rectangle 5"/>
          <p:cNvSpPr txBox="1">
            <a:spLocks noChangeArrowheads="1"/>
          </p:cNvSpPr>
          <p:nvPr/>
        </p:nvSpPr>
        <p:spPr>
          <a:xfrm>
            <a:off x="2362200" y="3352800"/>
            <a:ext cx="4495800" cy="685800"/>
          </a:xfrm>
          <a:prstGeom prst="rect">
            <a:avLst/>
          </a:prstGeom>
          <a:solidFill>
            <a:schemeClr val="bg1">
              <a:lumMod val="95000"/>
              <a:alpha val="33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cs typeface="Arial" pitchFamily="34" charset="0"/>
              </a:rPr>
              <a:t>KHUTBAH </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itchFamily="34" charset="0"/>
                <a:cs typeface="Arial" pitchFamily="34" charset="0"/>
              </a:rPr>
              <a:t>MULTIMEDIA </a:t>
            </a:r>
          </a:p>
          <a:p>
            <a:pPr marL="0" indent="0" algn="ctr">
              <a:buNone/>
            </a:pP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Siri</a:t>
            </a:r>
            <a:r>
              <a:rPr lang="ms-MY"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 </a:t>
            </a:r>
            <a:r>
              <a:rPr lang="ms-MY" sz="1800" b="1" spc="300" dirty="0" smtClean="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rPr>
              <a:t>26 / 2022</a:t>
            </a:r>
            <a:endParaRPr lang="en-US" sz="18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Rounded MT Bold" pitchFamily="34" charset="0"/>
              <a:cs typeface="Arial" pitchFamily="34" charset="0"/>
            </a:endParaRPr>
          </a:p>
        </p:txBody>
      </p:sp>
      <p:sp>
        <p:nvSpPr>
          <p:cNvPr id="2" name="Rectangle 1"/>
          <p:cNvSpPr/>
          <p:nvPr/>
        </p:nvSpPr>
        <p:spPr>
          <a:xfrm>
            <a:off x="411071" y="4114800"/>
            <a:ext cx="8382000" cy="1569660"/>
          </a:xfrm>
          <a:prstGeom prst="rect">
            <a:avLst/>
          </a:prstGeom>
        </p:spPr>
        <p:txBody>
          <a:bodyPr wrap="square">
            <a:spAutoFit/>
            <a:scene3d>
              <a:camera prst="perspectiveAbove"/>
              <a:lightRig rig="soft" dir="tl">
                <a:rot lat="0" lon="0" rev="0"/>
              </a:lightRig>
            </a:scene3d>
            <a:sp3d extrusionH="57150" contourW="25400" prstMaterial="matte">
              <a:bevelT w="25400" h="55880" prst="angle"/>
              <a:contourClr>
                <a:schemeClr val="accent2">
                  <a:tint val="20000"/>
                </a:schemeClr>
              </a:contourClr>
            </a:sp3d>
          </a:bodyPr>
          <a:lstStyle/>
          <a:p>
            <a:pPr algn="ctr"/>
            <a:r>
              <a:rPr lang="fi-FI"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KELEBIHAN 10 HARI</a:t>
            </a:r>
          </a:p>
          <a:p>
            <a:pPr algn="ctr"/>
            <a:r>
              <a:rPr lang="fi-FI" sz="4800" b="1" spc="50" dirty="0" smtClean="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AWAL </a:t>
            </a:r>
            <a:r>
              <a:rPr lang="fi-FI" sz="4800" b="1" spc="50" dirty="0">
                <a:ln w="11430"/>
                <a:solidFill>
                  <a:srgbClr val="C00000"/>
                </a:solidFill>
                <a:effectLst>
                  <a:glow rad="228600">
                    <a:schemeClr val="tx1">
                      <a:alpha val="40000"/>
                    </a:schemeClr>
                  </a:glow>
                  <a:outerShdw blurRad="75057" dist="38100" dir="5400000" sy="-20000" rotWithShape="0">
                    <a:prstClr val="black">
                      <a:alpha val="25000"/>
                    </a:prstClr>
                  </a:outerShdw>
                </a:effectLst>
                <a:latin typeface="Arial Black" pitchFamily="34" charset="0"/>
              </a:rPr>
              <a:t>ZULHIJJAH</a:t>
            </a:r>
          </a:p>
        </p:txBody>
      </p:sp>
    </p:spTree>
    <p:extLst>
      <p:ext uri="{BB962C8B-B14F-4D97-AF65-F5344CB8AC3E}">
        <p14:creationId xmlns:p14="http://schemas.microsoft.com/office/powerpoint/2010/main" val="3558973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rot="1043702">
            <a:off x="531647" y="368752"/>
            <a:ext cx="1127850" cy="124369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71600" y="228600"/>
            <a:ext cx="6842760" cy="554355"/>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n w="1905"/>
                <a:solidFill>
                  <a:srgbClr val="FF0000"/>
                </a:solidFill>
                <a:effectLst>
                  <a:innerShdw blurRad="69850" dist="43180" dir="5400000">
                    <a:srgbClr val="000000">
                      <a:alpha val="65000"/>
                    </a:srgbClr>
                  </a:innerShdw>
                </a:effectLst>
              </a:rPr>
              <a:t>Al Hafiz </a:t>
            </a:r>
            <a:r>
              <a:rPr lang="es-ES" sz="2800" b="1" dirty="0" err="1">
                <a:ln w="1905"/>
                <a:solidFill>
                  <a:srgbClr val="FF0000"/>
                </a:solidFill>
                <a:effectLst>
                  <a:innerShdw blurRad="69850" dist="43180" dir="5400000">
                    <a:srgbClr val="000000">
                      <a:alpha val="65000"/>
                    </a:srgbClr>
                  </a:innerShdw>
                </a:effectLst>
              </a:rPr>
              <a:t>Ibnu</a:t>
            </a:r>
            <a:r>
              <a:rPr lang="es-ES" sz="2800" b="1" dirty="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Hajar</a:t>
            </a:r>
            <a:r>
              <a:rPr lang="es-ES" sz="2800" b="1" dirty="0">
                <a:ln w="1905"/>
                <a:solidFill>
                  <a:srgbClr val="FF0000"/>
                </a:solidFill>
                <a:effectLst>
                  <a:innerShdw blurRad="69850" dist="43180" dir="5400000">
                    <a:srgbClr val="000000">
                      <a:alpha val="65000"/>
                    </a:srgbClr>
                  </a:innerShdw>
                </a:effectLst>
              </a:rPr>
              <a:t> </a:t>
            </a:r>
            <a:r>
              <a:rPr lang="es-ES" sz="2800" b="1" dirty="0" smtClean="0">
                <a:ln w="1905"/>
                <a:solidFill>
                  <a:srgbClr val="FF0000"/>
                </a:solidFill>
                <a:effectLst>
                  <a:innerShdw blurRad="69850" dist="43180" dir="5400000">
                    <a:srgbClr val="000000">
                      <a:alpha val="65000"/>
                    </a:srgbClr>
                  </a:innerShdw>
                </a:effectLst>
              </a:rPr>
              <a:t>Al-</a:t>
            </a:r>
            <a:r>
              <a:rPr lang="es-ES" sz="2800" b="1" dirty="0" err="1" smtClean="0">
                <a:ln w="1905"/>
                <a:solidFill>
                  <a:srgbClr val="FF0000"/>
                </a:solidFill>
                <a:effectLst>
                  <a:innerShdw blurRad="69850" dist="43180" dir="5400000">
                    <a:srgbClr val="000000">
                      <a:alpha val="65000"/>
                    </a:srgbClr>
                  </a:innerShdw>
                </a:effectLst>
              </a:rPr>
              <a:t>Asqolani</a:t>
            </a:r>
            <a:r>
              <a:rPr lang="es-ES" sz="2800" b="1" dirty="0" smtClean="0">
                <a:ln w="1905"/>
                <a:solidFill>
                  <a:srgbClr val="FF0000"/>
                </a:solidFill>
                <a:effectLst>
                  <a:innerShdw blurRad="69850" dist="43180" dir="5400000">
                    <a:srgbClr val="000000">
                      <a:alpha val="65000"/>
                    </a:srgbClr>
                  </a:innerShdw>
                </a:effectLst>
              </a:rPr>
              <a:t>  </a:t>
            </a:r>
            <a:r>
              <a:rPr lang="es-ES" sz="2800" b="1" dirty="0" err="1">
                <a:ln w="1905"/>
                <a:solidFill>
                  <a:srgbClr val="FF0000"/>
                </a:solidFill>
                <a:effectLst>
                  <a:innerShdw blurRad="69850" dist="43180" dir="5400000">
                    <a:srgbClr val="000000">
                      <a:alpha val="65000"/>
                    </a:srgbClr>
                  </a:innerShdw>
                </a:effectLst>
              </a:rPr>
              <a:t>berkata</a:t>
            </a:r>
            <a:r>
              <a:rPr lang="es-ES" sz="2800" b="1" dirty="0">
                <a:ln w="1905"/>
                <a:solidFill>
                  <a:srgbClr val="FF0000"/>
                </a:solidFill>
                <a:effectLst>
                  <a:innerShdw blurRad="69850" dist="43180" dir="5400000">
                    <a:srgbClr val="000000">
                      <a:alpha val="65000"/>
                    </a:srgbClr>
                  </a:innerShdw>
                </a:effectLst>
              </a:rPr>
              <a:t> :</a:t>
            </a:r>
            <a:endParaRPr lang="en-US" sz="2800" b="1" dirty="0">
              <a:ln w="1905"/>
              <a:solidFill>
                <a:schemeClr val="tx1"/>
              </a:solidFill>
              <a:effectLst>
                <a:innerShdw blurRad="69850" dist="43180" dir="5400000">
                  <a:srgbClr val="000000">
                    <a:alpha val="65000"/>
                  </a:srgbClr>
                </a:innerShdw>
              </a:effectLst>
            </a:endParaRPr>
          </a:p>
        </p:txBody>
      </p:sp>
      <p:sp>
        <p:nvSpPr>
          <p:cNvPr id="9" name="Cloud 8"/>
          <p:cNvSpPr/>
          <p:nvPr/>
        </p:nvSpPr>
        <p:spPr>
          <a:xfrm>
            <a:off x="76200" y="914400"/>
            <a:ext cx="8915400" cy="4800600"/>
          </a:xfrm>
          <a:prstGeom prst="cloud">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smtClean="0">
                <a:ln w="1905"/>
                <a:solidFill>
                  <a:schemeClr val="tx1"/>
                </a:solidFill>
                <a:effectLst>
                  <a:innerShdw blurRad="69850" dist="43180" dir="5400000">
                    <a:srgbClr val="000000">
                      <a:alpha val="65000"/>
                    </a:srgbClr>
                  </a:innerShdw>
                </a:effectLst>
              </a:rPr>
              <a:t>  </a:t>
            </a:r>
          </a:p>
          <a:p>
            <a:pPr algn="ctr"/>
            <a:r>
              <a:rPr lang="en-US" sz="2800" b="1" dirty="0" smtClean="0">
                <a:ln w="1905"/>
                <a:solidFill>
                  <a:schemeClr val="tx1"/>
                </a:solidFill>
                <a:effectLst>
                  <a:innerShdw blurRad="69850" dist="43180" dir="5400000">
                    <a:srgbClr val="000000">
                      <a:alpha val="65000"/>
                    </a:srgbClr>
                  </a:innerShdw>
                </a:effectLst>
              </a:rPr>
              <a:t> “ </a:t>
            </a:r>
            <a:r>
              <a:rPr lang="en-US" sz="2800" b="1" dirty="0" err="1" smtClean="0">
                <a:ln w="1905"/>
                <a:solidFill>
                  <a:schemeClr val="tx1"/>
                </a:solidFill>
                <a:effectLst>
                  <a:innerShdw blurRad="69850" dist="43180" dir="5400000">
                    <a:srgbClr val="000000">
                      <a:alpha val="65000"/>
                    </a:srgbClr>
                  </a:innerShdw>
                </a:effectLst>
              </a:rPr>
              <a:t>Bahawa</a:t>
            </a:r>
            <a:r>
              <a:rPr lang="en-US" sz="2800" b="1" dirty="0" smtClean="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sebab-sebab</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kelebihan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sepuluh</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hari</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pertama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bulan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Zulhijjah</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ialah</a:t>
            </a:r>
            <a:r>
              <a:rPr lang="en-US" sz="2800" b="1" dirty="0">
                <a:ln w="1905"/>
                <a:solidFill>
                  <a:schemeClr val="tx1"/>
                </a:solidFill>
                <a:effectLst>
                  <a:innerShdw blurRad="69850" dist="43180" dir="5400000">
                    <a:srgbClr val="000000">
                      <a:alpha val="65000"/>
                    </a:srgbClr>
                  </a:innerShdw>
                </a:effectLst>
              </a:rPr>
              <a:t> : </a:t>
            </a:r>
            <a:r>
              <a:rPr lang="en-US" sz="2800" b="1" dirty="0" err="1">
                <a:ln w="1905"/>
                <a:solidFill>
                  <a:schemeClr val="tx1"/>
                </a:solidFill>
                <a:effectLst>
                  <a:innerShdw blurRad="69850" dist="43180" dir="5400000">
                    <a:srgbClr val="000000">
                      <a:alpha val="65000"/>
                    </a:srgbClr>
                  </a:innerShdw>
                </a:effectLst>
              </a:rPr>
              <a:t>Terhimpun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padanya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segala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ibadat</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utama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iaitu</a:t>
            </a:r>
            <a:r>
              <a:rPr lang="en-US" sz="2800" b="1" dirty="0">
                <a:ln w="1905"/>
                <a:solidFill>
                  <a:schemeClr val="tx1"/>
                </a:solidFill>
                <a:effectLst>
                  <a:innerShdw blurRad="69850" dist="43180" dir="5400000">
                    <a:srgbClr val="000000">
                      <a:alpha val="65000"/>
                    </a:srgbClr>
                  </a:innerShdw>
                </a:effectLst>
              </a:rPr>
              <a:t> : </a:t>
            </a:r>
            <a:r>
              <a:rPr lang="en-US" sz="2800" b="1" dirty="0" err="1">
                <a:ln w="1905"/>
                <a:solidFill>
                  <a:schemeClr val="tx1"/>
                </a:solidFill>
                <a:effectLst>
                  <a:innerShdw blurRad="69850" dist="43180" dir="5400000">
                    <a:srgbClr val="000000">
                      <a:alpha val="65000"/>
                    </a:srgbClr>
                  </a:innerShdw>
                </a:effectLst>
              </a:rPr>
              <a:t>ibadat</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solat</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puasa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sedekah</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dan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ibadat</a:t>
            </a:r>
            <a:r>
              <a:rPr lang="en-US" sz="2800" b="1" dirty="0">
                <a:ln w="1905"/>
                <a:solidFill>
                  <a:schemeClr val="tx1"/>
                </a:solidFill>
                <a:effectLst>
                  <a:innerShdw blurRad="69850" dist="43180" dir="5400000">
                    <a:srgbClr val="000000">
                      <a:alpha val="65000"/>
                    </a:srgbClr>
                  </a:innerShdw>
                </a:effectLst>
              </a:rPr>
              <a:t> haji, </a:t>
            </a:r>
            <a:r>
              <a:rPr lang="en-US" sz="2800" b="1" dirty="0" err="1">
                <a:ln w="1905"/>
                <a:solidFill>
                  <a:schemeClr val="tx1"/>
                </a:solidFill>
                <a:effectLst>
                  <a:innerShdw blurRad="69850" dist="43180" dir="5400000">
                    <a:srgbClr val="000000">
                      <a:alpha val="65000"/>
                    </a:srgbClr>
                  </a:innerShdw>
                </a:effectLst>
              </a:rPr>
              <a:t>sedangkan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perhimpunan</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beberapa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ibadat</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dalam</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satu</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masa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seperti</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ini</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tidak</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ada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pada</a:t>
            </a:r>
            <a:r>
              <a:rPr lang="en-US" sz="2800" b="1" dirty="0">
                <a:ln w="1905"/>
                <a:solidFill>
                  <a:schemeClr val="tx1"/>
                </a:solidFill>
                <a:effectLst>
                  <a:innerShdw blurRad="69850" dist="43180" dir="5400000">
                    <a:srgbClr val="000000">
                      <a:alpha val="65000"/>
                    </a:srgbClr>
                  </a:innerShdw>
                </a:effectLst>
              </a:rPr>
              <a:t> </a:t>
            </a:r>
            <a:r>
              <a:rPr lang="en-US" sz="2800" b="1" dirty="0" err="1">
                <a:ln w="1905"/>
                <a:solidFill>
                  <a:schemeClr val="tx1"/>
                </a:solidFill>
                <a:effectLst>
                  <a:innerShdw blurRad="69850" dist="43180" dir="5400000">
                    <a:srgbClr val="000000">
                      <a:alpha val="65000"/>
                    </a:srgbClr>
                  </a:innerShdw>
                </a:effectLst>
              </a:rPr>
              <a:t>masa-masa</a:t>
            </a:r>
            <a:r>
              <a:rPr lang="en-US" sz="2800" b="1" dirty="0">
                <a:ln w="1905"/>
                <a:solidFill>
                  <a:schemeClr val="tx1"/>
                </a:solidFill>
                <a:effectLst>
                  <a:innerShdw blurRad="69850" dist="43180" dir="5400000">
                    <a:srgbClr val="000000">
                      <a:alpha val="65000"/>
                    </a:srgbClr>
                  </a:innerShdw>
                </a:effectLst>
              </a:rPr>
              <a:t> yang lain </a:t>
            </a:r>
            <a:r>
              <a:rPr lang="en-US" sz="2800" b="1" dirty="0" smtClean="0">
                <a:ln w="1905"/>
                <a:solidFill>
                  <a:schemeClr val="tx1"/>
                </a:solidFill>
                <a:effectLst>
                  <a:innerShdw blurRad="69850" dist="43180" dir="5400000">
                    <a:srgbClr val="000000">
                      <a:alpha val="65000"/>
                    </a:srgbClr>
                  </a:innerShdw>
                </a:effectLst>
              </a:rPr>
              <a:t>”</a:t>
            </a:r>
            <a:endParaRPr lang="en-US" sz="2800" b="1" dirty="0">
              <a:ln w="1905"/>
              <a:solidFill>
                <a:schemeClr val="tx1"/>
              </a:solidFill>
              <a:effectLst>
                <a:innerShdw blurRad="69850" dist="43180" dir="5400000">
                  <a:srgbClr val="000000">
                    <a:alpha val="65000"/>
                  </a:srgbClr>
                </a:innerShdw>
              </a:effectLst>
            </a:endParaRPr>
          </a:p>
        </p:txBody>
      </p:sp>
      <p:sp>
        <p:nvSpPr>
          <p:cNvPr id="10" name="Flowchart: Alternate Process 9"/>
          <p:cNvSpPr/>
          <p:nvPr/>
        </p:nvSpPr>
        <p:spPr>
          <a:xfrm>
            <a:off x="304800" y="5410200"/>
            <a:ext cx="8534400" cy="1278963"/>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dirty="0">
                <a:effectLst>
                  <a:outerShdw blurRad="38100" dist="38100" dir="2700000" algn="tl">
                    <a:srgbClr val="000000">
                      <a:alpha val="43137"/>
                    </a:srgbClr>
                  </a:outerShdw>
                </a:effectLst>
                <a:latin typeface="Arial Black" pitchFamily="34" charset="0"/>
              </a:rPr>
              <a:t>Marilah sama-sama kita rebutkan peluang kelebihan yang ada pada sepuluh hari pertama bulan Zulhijjah ini, dengan memperbanyakan amalan-amalan yang baik sama ada yang wajib atau yang sunat</a:t>
            </a:r>
          </a:p>
        </p:txBody>
      </p:sp>
    </p:spTree>
    <p:extLst>
      <p:ext uri="{BB962C8B-B14F-4D97-AF65-F5344CB8AC3E}">
        <p14:creationId xmlns:p14="http://schemas.microsoft.com/office/powerpoint/2010/main" val="37442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228600"/>
            <a:ext cx="7162800" cy="10668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 : </a:t>
            </a:r>
            <a:endParaRPr lang="en-US" sz="3200" dirty="0"/>
          </a:p>
        </p:txBody>
      </p:sp>
      <p:sp>
        <p:nvSpPr>
          <p:cNvPr id="7" name="Rectangle 6"/>
          <p:cNvSpPr/>
          <p:nvPr/>
        </p:nvSpPr>
        <p:spPr>
          <a:xfrm>
            <a:off x="457200" y="1694795"/>
            <a:ext cx="8305801" cy="4401205"/>
          </a:xfrm>
          <a:prstGeom prst="rect">
            <a:avLst/>
          </a:prstGeom>
        </p:spPr>
        <p:txBody>
          <a:bodyPr wrap="square">
            <a:spAutoFit/>
          </a:bodyPr>
          <a:lstStyle/>
          <a:p>
            <a:pPr algn="just"/>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Tidak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paling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disukai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dilakukan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pertama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Zulhijjah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sahabat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bertanya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Rasulallah</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termasuk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berjihad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jalan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Baginda</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SAW </a:t>
            </a: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menjawab</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termasuk</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berjihad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jalan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kecuali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seseorang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keluar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berjihad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dirinya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hartanya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lalu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tergugur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syahid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perang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8" name="Rectangle 7"/>
          <p:cNvSpPr/>
          <p:nvPr/>
        </p:nvSpPr>
        <p:spPr>
          <a:xfrm>
            <a:off x="5716282" y="6260068"/>
            <a:ext cx="2894318"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Bukhori</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48430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2286000" y="588645"/>
            <a:ext cx="4800600" cy="554355"/>
          </a:xfrm>
          <a:prstGeom prst="roundRect">
            <a:avLst/>
          </a:prstGeom>
          <a:solidFill>
            <a:schemeClr val="bg1">
              <a:lumMod val="9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smtClean="0">
                <a:ln w="1905"/>
                <a:solidFill>
                  <a:srgbClr val="FF0000"/>
                </a:solidFill>
                <a:effectLst>
                  <a:innerShdw blurRad="69850" dist="43180" dir="5400000">
                    <a:srgbClr val="000000">
                      <a:alpha val="65000"/>
                    </a:srgbClr>
                  </a:innerShdw>
                </a:effectLst>
              </a:rPr>
              <a:t>Keterangan</a:t>
            </a:r>
            <a:r>
              <a:rPr lang="es-ES" sz="3600" b="1" dirty="0" smtClean="0">
                <a:ln w="1905"/>
                <a:solidFill>
                  <a:srgbClr val="FF0000"/>
                </a:solidFill>
                <a:effectLst>
                  <a:innerShdw blurRad="69850" dist="43180" dir="5400000">
                    <a:srgbClr val="000000">
                      <a:alpha val="65000"/>
                    </a:srgbClr>
                  </a:innerShdw>
                </a:effectLst>
              </a:rPr>
              <a:t> </a:t>
            </a:r>
            <a:r>
              <a:rPr lang="es-ES" sz="3600" b="1" dirty="0" err="1" smtClean="0">
                <a:ln w="1905"/>
                <a:solidFill>
                  <a:srgbClr val="FF0000"/>
                </a:solidFill>
                <a:effectLst>
                  <a:innerShdw blurRad="69850" dist="43180" dir="5400000">
                    <a:srgbClr val="000000">
                      <a:alpha val="65000"/>
                    </a:srgbClr>
                  </a:innerShdw>
                </a:effectLst>
              </a:rPr>
              <a:t>Hadis</a:t>
            </a:r>
            <a:endParaRPr lang="en-US" sz="3600" b="1" dirty="0">
              <a:ln w="1905"/>
              <a:solidFill>
                <a:schemeClr val="tx1"/>
              </a:solidFill>
              <a:effectLst>
                <a:innerShdw blurRad="69850" dist="43180" dir="5400000">
                  <a:srgbClr val="000000">
                    <a:alpha val="65000"/>
                  </a:srgbClr>
                </a:innerShdw>
              </a:effectLst>
            </a:endParaRPr>
          </a:p>
        </p:txBody>
      </p:sp>
      <p:sp>
        <p:nvSpPr>
          <p:cNvPr id="10" name="Flowchart: Alternate Process 9"/>
          <p:cNvSpPr/>
          <p:nvPr/>
        </p:nvSpPr>
        <p:spPr>
          <a:xfrm>
            <a:off x="304800" y="1524000"/>
            <a:ext cx="8534400" cy="4800600"/>
          </a:xfrm>
          <a:prstGeom prst="flowChartAlternateProcess">
            <a:avLst/>
          </a:prstGeom>
          <a:blipFill>
            <a:blip r:embed="rId3"/>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3600" dirty="0" smtClean="0">
                <a:effectLst>
                  <a:outerShdw blurRad="38100" dist="38100" dir="2700000" algn="tl">
                    <a:srgbClr val="000000">
                      <a:alpha val="43137"/>
                    </a:srgbClr>
                  </a:outerShdw>
                </a:effectLst>
                <a:latin typeface="Arial Black" pitchFamily="34" charset="0"/>
              </a:rPr>
              <a:t>Amalan-amalan </a:t>
            </a:r>
            <a:r>
              <a:rPr lang="ms-MY" sz="3600" dirty="0">
                <a:effectLst>
                  <a:outerShdw blurRad="38100" dist="38100" dir="2700000" algn="tl">
                    <a:srgbClr val="000000">
                      <a:alpha val="43137"/>
                    </a:srgbClr>
                  </a:outerShdw>
                </a:effectLst>
                <a:latin typeface="Arial Black" pitchFamily="34" charset="0"/>
              </a:rPr>
              <a:t>soleh yang dilaksanakan pada sepuluh hari pertama bulan Zulhijjah adalah lebih baik dan lebih disukai Allah daripada berjihad, kecuali orang yang berjihad dan tergugur mati syahid dalam jihad tersebut.</a:t>
            </a:r>
          </a:p>
        </p:txBody>
      </p:sp>
    </p:spTree>
    <p:extLst>
      <p:ext uri="{BB962C8B-B14F-4D97-AF65-F5344CB8AC3E}">
        <p14:creationId xmlns:p14="http://schemas.microsoft.com/office/powerpoint/2010/main" val="2635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smtClean="0">
                <a:ln w="1905"/>
                <a:solidFill>
                  <a:schemeClr val="accent5">
                    <a:lumMod val="50000"/>
                  </a:schemeClr>
                </a:solidFill>
                <a:effectLst>
                  <a:innerShdw blurRad="69850" dist="43180" dir="5400000">
                    <a:srgbClr val="000000">
                      <a:alpha val="65000"/>
                    </a:srgbClr>
                  </a:innerShdw>
                </a:effectLst>
              </a:rPr>
              <a:t>Melaksanakan </a:t>
            </a:r>
            <a:r>
              <a:rPr lang="sv-SE" sz="4000" b="1" dirty="0">
                <a:ln w="1905"/>
                <a:solidFill>
                  <a:schemeClr val="accent5">
                    <a:lumMod val="50000"/>
                  </a:schemeClr>
                </a:solidFill>
                <a:effectLst>
                  <a:innerShdw blurRad="69850" dist="43180" dir="5400000">
                    <a:srgbClr val="000000">
                      <a:alpha val="65000"/>
                    </a:srgbClr>
                  </a:innerShdw>
                </a:effectLst>
              </a:rPr>
              <a:t>solat-solat fardu secara berjemaah dan memperbanyakkan solat </a:t>
            </a:r>
            <a:r>
              <a:rPr lang="sv-SE" sz="4000" b="1" dirty="0" smtClean="0">
                <a:ln w="1905"/>
                <a:solidFill>
                  <a:schemeClr val="accent5">
                    <a:lumMod val="50000"/>
                  </a:schemeClr>
                </a:solidFill>
                <a:effectLst>
                  <a:innerShdw blurRad="69850" dist="43180" dir="5400000">
                    <a:srgbClr val="000000">
                      <a:alpha val="65000"/>
                    </a:srgbClr>
                  </a:innerShdw>
                </a:effectLst>
              </a:rPr>
              <a:t>sunat</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A</a:t>
            </a:r>
            <a:r>
              <a:rPr lang="sv-SE" sz="2400" b="1" dirty="0" smtClean="0">
                <a:ln w="1905"/>
                <a:solidFill>
                  <a:srgbClr val="0070C0"/>
                </a:solidFill>
                <a:effectLst>
                  <a:innerShdw blurRad="69850" dist="43180" dir="5400000">
                    <a:srgbClr val="000000">
                      <a:alpha val="65000"/>
                    </a:srgbClr>
                  </a:innerShdw>
                </a:effectLst>
              </a:rPr>
              <a:t>malan-amalan </a:t>
            </a:r>
            <a:r>
              <a:rPr lang="sv-SE" sz="2400" b="1" dirty="0">
                <a:ln w="1905"/>
                <a:solidFill>
                  <a:srgbClr val="0070C0"/>
                </a:solidFill>
                <a:effectLst>
                  <a:innerShdw blurRad="69850" dist="43180" dir="5400000">
                    <a:srgbClr val="000000">
                      <a:alpha val="65000"/>
                    </a:srgbClr>
                  </a:innerShdw>
                </a:effectLst>
              </a:rPr>
              <a:t>yang dituntut pada sepuluh hari awal bulan Zulhijjah </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69695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a:ln w="1905"/>
                <a:solidFill>
                  <a:schemeClr val="accent5">
                    <a:lumMod val="50000"/>
                  </a:schemeClr>
                </a:solidFill>
                <a:effectLst>
                  <a:innerShdw blurRad="69850" dist="43180" dir="5400000">
                    <a:srgbClr val="000000">
                      <a:alpha val="65000"/>
                    </a:srgbClr>
                  </a:innerShdw>
                </a:effectLst>
              </a:rPr>
              <a:t>Berpuasa sunat sembilan hari awal bulan Zulhijjah</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A</a:t>
            </a:r>
            <a:r>
              <a:rPr lang="sv-SE" sz="2400" b="1" dirty="0" smtClean="0">
                <a:ln w="1905"/>
                <a:solidFill>
                  <a:srgbClr val="0070C0"/>
                </a:solidFill>
                <a:effectLst>
                  <a:innerShdw blurRad="69850" dist="43180" dir="5400000">
                    <a:srgbClr val="000000">
                      <a:alpha val="65000"/>
                    </a:srgbClr>
                  </a:innerShdw>
                </a:effectLst>
              </a:rPr>
              <a:t>malan-amalan </a:t>
            </a:r>
            <a:r>
              <a:rPr lang="sv-SE" sz="2400" b="1" dirty="0">
                <a:ln w="1905"/>
                <a:solidFill>
                  <a:srgbClr val="0070C0"/>
                </a:solidFill>
                <a:effectLst>
                  <a:innerShdw blurRad="69850" dist="43180" dir="5400000">
                    <a:srgbClr val="000000">
                      <a:alpha val="65000"/>
                    </a:srgbClr>
                  </a:innerShdw>
                </a:effectLst>
              </a:rPr>
              <a:t>yang dituntut pada sepuluh hari awal bulan Zulhijjah </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8404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7162800" cy="6858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352800"/>
            <a:ext cx="8305801" cy="2862322"/>
          </a:xfrm>
          <a:prstGeom prst="rect">
            <a:avLst/>
          </a:prstGeom>
        </p:spPr>
        <p:txBody>
          <a:bodyPr wrap="square">
            <a:spAutoFit/>
          </a:bodyPr>
          <a:lstStyle/>
          <a:p>
            <a:pPr algn="just"/>
            <a:r>
              <a:rPr lang="en-US" sz="3600" b="1" dirty="0"/>
              <a:t>Yang </a:t>
            </a:r>
            <a:r>
              <a:rPr lang="en-US" sz="3600" b="1" dirty="0" err="1"/>
              <a:t>Bermaksud</a:t>
            </a:r>
            <a:r>
              <a:rPr lang="en-US" sz="3600" b="1" dirty="0"/>
              <a:t> :</a:t>
            </a:r>
            <a:r>
              <a:rPr lang="en-US" sz="3600" dirty="0"/>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Rasulullah</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SAW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berpuasa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sembilan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Zulhijjah</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Asyura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tiga</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setiap</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Isnin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awal</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bulan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Khamis</a:t>
            </a:r>
            <a:endPar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Rectangle 4"/>
          <p:cNvSpPr/>
          <p:nvPr/>
        </p:nvSpPr>
        <p:spPr>
          <a:xfrm>
            <a:off x="152400" y="1152942"/>
            <a:ext cx="8839200" cy="2123658"/>
          </a:xfrm>
          <a:prstGeom prst="rect">
            <a:avLst/>
          </a:prstGeom>
        </p:spPr>
        <p:txBody>
          <a:bodyPr wrap="square">
            <a:spAutoFit/>
            <a:scene3d>
              <a:camera prst="orthographicFront"/>
              <a:lightRig rig="threePt" dir="t"/>
            </a:scene3d>
            <a:sp3d extrusionH="57150">
              <a:bevelT w="38100" h="38100" prst="angle"/>
            </a:sp3d>
          </a:bodyPr>
          <a:lstStyle/>
          <a:p>
            <a:pPr algn="ctr" rtl="1"/>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كَانَ رَسُوْلُ اللهِ صَلَّى اللهُ عَلَيْهِ وَآَلِهِ وَسَلَّم يَصُوْمُ تِسْعَ ذِى الْحِجَّةِ، وَيَوْمَ عَاشُوْرَاءِ، وَثَلَاثَةَ أَيَّامٍ مِنْ كُلِّ شَهْرٍ أَوَّلَ اثْنَيْنِ مِنَ الشَّهْرِ، وَالْخَمِيْسِ</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5848587" y="6260068"/>
            <a:ext cx="2838213"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Abu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Daud</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95546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381000"/>
            <a:ext cx="7696200" cy="26670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a:t>
            </a:r>
          </a:p>
          <a:p>
            <a:pPr algn="ctr"/>
            <a:endParaRPr lang="sv-SE" sz="2400" b="1" dirty="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”Berpuasa </a:t>
            </a:r>
            <a:r>
              <a:rPr lang="sv-SE" sz="3200" b="1" dirty="0">
                <a:ln w="1905"/>
                <a:solidFill>
                  <a:schemeClr val="accent5">
                    <a:lumMod val="50000"/>
                  </a:schemeClr>
                </a:solidFill>
                <a:effectLst>
                  <a:innerShdw blurRad="69850" dist="43180" dir="5400000">
                    <a:srgbClr val="000000">
                      <a:alpha val="65000"/>
                    </a:srgbClr>
                  </a:innerShdw>
                </a:effectLst>
              </a:rPr>
              <a:t>pada sembilan hari pertama bulan Zulhijjah merupakan amalan yang selalu dilakukan oleh Abdullah ibnu </a:t>
            </a:r>
            <a:r>
              <a:rPr lang="sv-SE" sz="3200" b="1" dirty="0" smtClean="0">
                <a:ln w="1905"/>
                <a:solidFill>
                  <a:schemeClr val="accent5">
                    <a:lumMod val="50000"/>
                  </a:schemeClr>
                </a:solidFill>
                <a:effectLst>
                  <a:innerShdw blurRad="69850" dist="43180" dir="5400000">
                    <a:srgbClr val="000000">
                      <a:alpha val="65000"/>
                    </a:srgbClr>
                  </a:innerShdw>
                </a:effectLst>
              </a:rPr>
              <a:t>Umar”</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381000" y="304800"/>
            <a:ext cx="83058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1905"/>
                <a:solidFill>
                  <a:srgbClr val="0070C0"/>
                </a:solidFill>
                <a:effectLst>
                  <a:innerShdw blurRad="69850" dist="43180" dir="5400000">
                    <a:srgbClr val="000000">
                      <a:alpha val="65000"/>
                    </a:srgbClr>
                  </a:innerShdw>
                </a:effectLst>
              </a:rPr>
              <a:t>Ibnu Rajab al Hanbali </a:t>
            </a:r>
            <a:r>
              <a:rPr lang="sv-SE" sz="3200" b="1" dirty="0" smtClean="0">
                <a:ln w="1905"/>
                <a:solidFill>
                  <a:srgbClr val="0070C0"/>
                </a:solidFill>
                <a:effectLst>
                  <a:innerShdw blurRad="69850" dist="43180" dir="5400000">
                    <a:srgbClr val="000000">
                      <a:alpha val="65000"/>
                    </a:srgbClr>
                  </a:innerShdw>
                </a:effectLst>
              </a:rPr>
              <a:t>berkata :</a:t>
            </a:r>
            <a:endParaRPr lang="en-US" sz="3200" b="1" dirty="0">
              <a:ln w="1905"/>
              <a:solidFill>
                <a:srgbClr val="0070C0"/>
              </a:solidFill>
              <a:effectLst>
                <a:innerShdw blurRad="69850" dist="43180" dir="5400000">
                  <a:srgbClr val="000000">
                    <a:alpha val="65000"/>
                  </a:srgbClr>
                </a:innerShdw>
              </a:effectLst>
            </a:endParaRPr>
          </a:p>
        </p:txBody>
      </p:sp>
      <p:sp>
        <p:nvSpPr>
          <p:cNvPr id="6" name="Rounded Rectangle 5"/>
          <p:cNvSpPr/>
          <p:nvPr/>
        </p:nvSpPr>
        <p:spPr>
          <a:xfrm>
            <a:off x="914400" y="3505200"/>
            <a:ext cx="7600950" cy="3200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a:t>
            </a:r>
            <a:r>
              <a:rPr lang="sv-SE" sz="3200" b="1" dirty="0">
                <a:ln w="1905"/>
                <a:solidFill>
                  <a:schemeClr val="accent5">
                    <a:lumMod val="50000"/>
                  </a:schemeClr>
                </a:solidFill>
                <a:effectLst>
                  <a:innerShdw blurRad="69850" dist="43180" dir="5400000">
                    <a:srgbClr val="000000">
                      <a:alpha val="65000"/>
                    </a:srgbClr>
                  </a:innerShdw>
                </a:effectLst>
              </a:rPr>
              <a:t>Bahawa berpuasa pada hari-hari tersebut sangat dituntut, terutama sekali berpuasa pada hari yang kesembilan iaitu hari Arafah bagi yang lain daripada orang yang mengerjakan </a:t>
            </a:r>
            <a:r>
              <a:rPr lang="sv-SE" sz="3200" b="1" dirty="0" smtClean="0">
                <a:ln w="1905"/>
                <a:solidFill>
                  <a:schemeClr val="accent5">
                    <a:lumMod val="50000"/>
                  </a:schemeClr>
                </a:solidFill>
                <a:effectLst>
                  <a:innerShdw blurRad="69850" dist="43180" dir="5400000">
                    <a:srgbClr val="000000">
                      <a:alpha val="65000"/>
                    </a:srgbClr>
                  </a:innerShdw>
                </a:effectLst>
              </a:rPr>
              <a:t>haji”</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7" name="Cloud 6"/>
          <p:cNvSpPr/>
          <p:nvPr/>
        </p:nvSpPr>
        <p:spPr>
          <a:xfrm>
            <a:off x="381000" y="3200400"/>
            <a:ext cx="83058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1905"/>
                <a:solidFill>
                  <a:srgbClr val="0070C0"/>
                </a:solidFill>
                <a:effectLst>
                  <a:innerShdw blurRad="69850" dist="43180" dir="5400000">
                    <a:srgbClr val="000000">
                      <a:alpha val="65000"/>
                    </a:srgbClr>
                  </a:innerShdw>
                </a:effectLst>
              </a:rPr>
              <a:t>Ibnu </a:t>
            </a:r>
            <a:r>
              <a:rPr lang="sv-SE" sz="3200" b="1" dirty="0" smtClean="0">
                <a:ln w="1905"/>
                <a:solidFill>
                  <a:srgbClr val="0070C0"/>
                </a:solidFill>
                <a:effectLst>
                  <a:innerShdw blurRad="69850" dist="43180" dir="5400000">
                    <a:srgbClr val="000000">
                      <a:alpha val="65000"/>
                    </a:srgbClr>
                  </a:innerShdw>
                </a:effectLst>
              </a:rPr>
              <a:t>Nawawi berkata :</a:t>
            </a:r>
            <a:endParaRPr lang="en-US" sz="32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2739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371600" y="2007870"/>
            <a:ext cx="7315200" cy="3326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000" b="1" dirty="0">
                <a:ln w="1905"/>
                <a:solidFill>
                  <a:schemeClr val="accent5">
                    <a:lumMod val="50000"/>
                  </a:schemeClr>
                </a:solidFill>
                <a:effectLst>
                  <a:innerShdw blurRad="69850" dist="43180" dir="5400000">
                    <a:srgbClr val="000000">
                      <a:alpha val="65000"/>
                    </a:srgbClr>
                  </a:innerShdw>
                </a:effectLst>
              </a:rPr>
              <a:t>Memperbanyakkan takbir, tahmid dan bertahlil pada hari-hari </a:t>
            </a:r>
            <a:r>
              <a:rPr lang="sv-SE" sz="4000" b="1" dirty="0" smtClean="0">
                <a:ln w="1905"/>
                <a:solidFill>
                  <a:schemeClr val="accent5">
                    <a:lumMod val="50000"/>
                  </a:schemeClr>
                </a:solidFill>
                <a:effectLst>
                  <a:innerShdw blurRad="69850" dist="43180" dir="5400000">
                    <a:srgbClr val="000000">
                      <a:alpha val="65000"/>
                    </a:srgbClr>
                  </a:innerShdw>
                </a:effectLst>
              </a:rPr>
              <a:t>tersebut</a:t>
            </a:r>
            <a:endParaRPr lang="en-US" sz="40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2776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A</a:t>
            </a:r>
            <a:r>
              <a:rPr lang="sv-SE" sz="2400" b="1" dirty="0" smtClean="0">
                <a:ln w="1905"/>
                <a:solidFill>
                  <a:srgbClr val="0070C0"/>
                </a:solidFill>
                <a:effectLst>
                  <a:innerShdw blurRad="69850" dist="43180" dir="5400000">
                    <a:srgbClr val="000000">
                      <a:alpha val="65000"/>
                    </a:srgbClr>
                  </a:innerShdw>
                </a:effectLst>
              </a:rPr>
              <a:t>malan-amalan </a:t>
            </a:r>
            <a:r>
              <a:rPr lang="sv-SE" sz="2400" b="1" dirty="0">
                <a:ln w="1905"/>
                <a:solidFill>
                  <a:srgbClr val="0070C0"/>
                </a:solidFill>
                <a:effectLst>
                  <a:innerShdw blurRad="69850" dist="43180" dir="5400000">
                    <a:srgbClr val="000000">
                      <a:alpha val="65000"/>
                    </a:srgbClr>
                  </a:innerShdw>
                </a:effectLst>
              </a:rPr>
              <a:t>yang dituntut pada sepuluh hari awal bulan Zulhijjah </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600200" y="2133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352416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152400"/>
            <a:ext cx="7162800" cy="6858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352800"/>
            <a:ext cx="8305801" cy="3108543"/>
          </a:xfrm>
          <a:prstGeom prst="rect">
            <a:avLst/>
          </a:prstGeom>
        </p:spPr>
        <p:txBody>
          <a:bodyPr wrap="square">
            <a:spAutoFit/>
          </a:bodyPr>
          <a:lstStyle/>
          <a:p>
            <a:pPr algn="just"/>
            <a:r>
              <a:rPr lang="en-US" sz="2800" b="1" dirty="0"/>
              <a:t>Yang </a:t>
            </a:r>
            <a:r>
              <a:rPr lang="en-US" sz="2800" b="1" dirty="0" err="1"/>
              <a:t>Bermaksud</a:t>
            </a:r>
            <a:r>
              <a:rPr lang="en-US" sz="2800" b="1" dirty="0"/>
              <a:t> :</a:t>
            </a:r>
            <a:r>
              <a:rPr lang="en-US" sz="2800" dirty="0"/>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paling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agung</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sisi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SWT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paling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disukai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Allah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lebih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awal</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Zulhijjah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oleh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perbanyakkanlah</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padanya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tahlil</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takbir</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tahmid</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p:txBody>
      </p:sp>
      <p:sp>
        <p:nvSpPr>
          <p:cNvPr id="5" name="Rectangle 4"/>
          <p:cNvSpPr/>
          <p:nvPr/>
        </p:nvSpPr>
        <p:spPr>
          <a:xfrm>
            <a:off x="152400" y="1152942"/>
            <a:ext cx="8839200" cy="2123658"/>
          </a:xfrm>
          <a:prstGeom prst="rect">
            <a:avLst/>
          </a:prstGeom>
        </p:spPr>
        <p:txBody>
          <a:bodyPr wrap="square">
            <a:spAutoFit/>
            <a:scene3d>
              <a:camera prst="orthographicFront"/>
              <a:lightRig rig="threePt" dir="t"/>
            </a:scene3d>
            <a:sp3d extrusionH="57150">
              <a:bevelT w="38100" h="38100" prst="angle"/>
            </a:sp3d>
          </a:bodyPr>
          <a:lstStyle/>
          <a:p>
            <a:pPr algn="ctr" rtl="1"/>
            <a:r>
              <a:rPr lang="ar-SA"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 مِنْ أَيَّامٍ أَعْظَمُ عِنْدَ اللهِ سُبْحَانَهُ وَلَا أَحَبُّ إِلَيْهِ مِنَ الْعَمَلِ فِيْهِنَّ مِنْ هَذِهِ الأَيَّامِ الْعَشْرِ فَأَكْثِرُوْا فِيْهِنَّ مِنَ التَّهْلِيْلِ وَالتَّكْبِيْرِ وَالتَّحْمِيْدِ </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202106" y="6260068"/>
            <a:ext cx="2560894"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Ahmad)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134999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76300" y="2084070"/>
            <a:ext cx="7810500" cy="446913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Memperbanyakkan </a:t>
            </a:r>
            <a:r>
              <a:rPr lang="sv-SE" sz="3200" b="1" dirty="0">
                <a:ln w="1905"/>
                <a:solidFill>
                  <a:schemeClr val="accent5">
                    <a:lumMod val="50000"/>
                  </a:schemeClr>
                </a:solidFill>
                <a:effectLst>
                  <a:innerShdw blurRad="69850" dist="43180" dir="5400000">
                    <a:srgbClr val="000000">
                      <a:alpha val="65000"/>
                    </a:srgbClr>
                  </a:innerShdw>
                </a:effectLst>
              </a:rPr>
              <a:t>amalan-amalan sunat yang lain, seperti qiamullail, bersedekah, membaca al Quran, melakukan ibadat korban dan sebagainya, kerana amalan-amalan sunat merupakan amalan yang boleh mendekatkan diri seseorang hamba kepada Allah serta dicintai oleh </a:t>
            </a:r>
            <a:r>
              <a:rPr lang="sv-SE" sz="3200" b="1" dirty="0" smtClean="0">
                <a:ln w="1905"/>
                <a:solidFill>
                  <a:schemeClr val="accent5">
                    <a:lumMod val="50000"/>
                  </a:schemeClr>
                </a:solidFill>
                <a:effectLst>
                  <a:innerShdw blurRad="69850" dist="43180" dir="5400000">
                    <a:srgbClr val="000000">
                      <a:alpha val="65000"/>
                    </a:srgbClr>
                  </a:innerShdw>
                </a:effectLst>
              </a:rPr>
              <a:t>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1143000"/>
            <a:ext cx="952500" cy="14478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876300" y="457200"/>
            <a:ext cx="7962900" cy="113157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400" b="1" dirty="0">
                <a:ln w="1905"/>
                <a:solidFill>
                  <a:srgbClr val="0070C0"/>
                </a:solidFill>
                <a:effectLst>
                  <a:innerShdw blurRad="69850" dist="43180" dir="5400000">
                    <a:srgbClr val="000000">
                      <a:alpha val="65000"/>
                    </a:srgbClr>
                  </a:innerShdw>
                </a:effectLst>
              </a:rPr>
              <a:t>A</a:t>
            </a:r>
            <a:r>
              <a:rPr lang="sv-SE" sz="2400" b="1" dirty="0" smtClean="0">
                <a:ln w="1905"/>
                <a:solidFill>
                  <a:srgbClr val="0070C0"/>
                </a:solidFill>
                <a:effectLst>
                  <a:innerShdw blurRad="69850" dist="43180" dir="5400000">
                    <a:srgbClr val="000000">
                      <a:alpha val="65000"/>
                    </a:srgbClr>
                  </a:innerShdw>
                </a:effectLst>
              </a:rPr>
              <a:t>malan-amalan </a:t>
            </a:r>
            <a:r>
              <a:rPr lang="sv-SE" sz="2400" b="1" dirty="0">
                <a:ln w="1905"/>
                <a:solidFill>
                  <a:srgbClr val="0070C0"/>
                </a:solidFill>
                <a:effectLst>
                  <a:innerShdw blurRad="69850" dist="43180" dir="5400000">
                    <a:srgbClr val="000000">
                      <a:alpha val="65000"/>
                    </a:srgbClr>
                  </a:innerShdw>
                </a:effectLst>
              </a:rPr>
              <a:t>yang dituntut pada sepuluh hari awal bulan Zulhijjah </a:t>
            </a:r>
            <a:endParaRPr lang="en-US" sz="24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447800" y="22098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7755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533399" y="152400"/>
            <a:ext cx="8458201" cy="12954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dalam sebuah  hadis Qudsi bahawa Allah SWT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p>
          <a:p>
            <a:pPr algn="ct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bermaksud </a:t>
            </a:r>
            <a:r>
              <a:rPr lang="sv-SE"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7" name="Rectangle 6"/>
          <p:cNvSpPr/>
          <p:nvPr/>
        </p:nvSpPr>
        <p:spPr>
          <a:xfrm>
            <a:off x="685800" y="2057400"/>
            <a:ext cx="8077200" cy="3970318"/>
          </a:xfrm>
          <a:prstGeom prst="rect">
            <a:avLst/>
          </a:prstGeom>
        </p:spPr>
        <p:txBody>
          <a:bodyPr wrap="square">
            <a:spAutoFit/>
          </a:bodyPr>
          <a:lstStyle/>
          <a:p>
            <a:pPr algn="just"/>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hambaKu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sentiasa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mendekatkan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dirinya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kepadaKu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melakukan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amalan-amalan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sunat</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sehingga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mencintainya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apabila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mencintainya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menjaga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telinga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tangan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kakinya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Jika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meminta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daripadaKu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nescaya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memberikannya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dan</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jika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meminta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perlindunganKu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nescaya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Aku</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28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melindunginya</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p:txBody>
      </p:sp>
      <p:sp>
        <p:nvSpPr>
          <p:cNvPr id="8" name="Rectangle 7"/>
          <p:cNvSpPr/>
          <p:nvPr/>
        </p:nvSpPr>
        <p:spPr>
          <a:xfrm>
            <a:off x="6172200" y="6260068"/>
            <a:ext cx="2634632"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Bukhori</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9813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838200" y="1219200"/>
            <a:ext cx="7696200" cy="4495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200" b="1" dirty="0" smtClean="0">
              <a:ln w="1905"/>
              <a:solidFill>
                <a:schemeClr val="accent5">
                  <a:lumMod val="50000"/>
                </a:schemeClr>
              </a:solidFill>
              <a:effectLst>
                <a:innerShdw blurRad="69850" dist="43180" dir="5400000">
                  <a:srgbClr val="000000">
                    <a:alpha val="65000"/>
                  </a:srgbClr>
                </a:innerShdw>
              </a:effectLst>
            </a:endParaRPr>
          </a:p>
          <a:p>
            <a:pPr algn="ctr"/>
            <a:r>
              <a:rPr lang="sv-SE" sz="3200" b="1" dirty="0" smtClean="0">
                <a:ln w="1905"/>
                <a:solidFill>
                  <a:schemeClr val="accent5">
                    <a:lumMod val="50000"/>
                  </a:schemeClr>
                </a:solidFill>
                <a:effectLst>
                  <a:innerShdw blurRad="69850" dist="43180" dir="5400000">
                    <a:srgbClr val="000000">
                      <a:alpha val="65000"/>
                    </a:srgbClr>
                  </a:innerShdw>
                </a:effectLst>
              </a:rPr>
              <a:t>“ </a:t>
            </a:r>
            <a:r>
              <a:rPr lang="sv-SE" sz="3200" b="1" dirty="0">
                <a:ln w="1905"/>
                <a:solidFill>
                  <a:schemeClr val="accent5">
                    <a:lumMod val="50000"/>
                  </a:schemeClr>
                </a:solidFill>
                <a:effectLst>
                  <a:innerShdw blurRad="69850" dist="43180" dir="5400000">
                    <a:srgbClr val="000000">
                      <a:alpha val="65000"/>
                    </a:srgbClr>
                  </a:innerShdw>
                </a:effectLst>
              </a:rPr>
              <a:t>Qiamullail pada sepuluh malam awal Zulhijjah adalah sunat yang sangat dituntut dan diriwayatkan berdoa padanya diperkenankan. Begitu juga apa yang dikatakan oleh Imam Syafie dan ulama-ulama lain.</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533400" y="1066800"/>
            <a:ext cx="8305800" cy="9906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dirty="0">
                <a:ln w="1905"/>
                <a:solidFill>
                  <a:srgbClr val="0070C0"/>
                </a:solidFill>
                <a:effectLst>
                  <a:innerShdw blurRad="69850" dist="43180" dir="5400000">
                    <a:srgbClr val="000000">
                      <a:alpha val="65000"/>
                    </a:srgbClr>
                  </a:innerShdw>
                </a:effectLst>
              </a:rPr>
              <a:t>Ibnu Rajab al Hanbali </a:t>
            </a:r>
            <a:r>
              <a:rPr lang="sv-SE" sz="3200" b="1" dirty="0" smtClean="0">
                <a:ln w="1905"/>
                <a:solidFill>
                  <a:srgbClr val="0070C0"/>
                </a:solidFill>
                <a:effectLst>
                  <a:innerShdw blurRad="69850" dist="43180" dir="5400000">
                    <a:srgbClr val="000000">
                      <a:alpha val="65000"/>
                    </a:srgbClr>
                  </a:innerShdw>
                </a:effectLst>
              </a:rPr>
              <a:t>berkata :</a:t>
            </a:r>
            <a:endParaRPr lang="en-US" sz="3200" b="1" dirty="0">
              <a:ln w="1905"/>
              <a:solidFill>
                <a:srgbClr val="0070C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17570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ounded Rectangle 3"/>
          <p:cNvSpPr/>
          <p:nvPr/>
        </p:nvSpPr>
        <p:spPr>
          <a:xfrm>
            <a:off x="457200" y="834390"/>
            <a:ext cx="8382000" cy="366141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accent5">
                    <a:lumMod val="50000"/>
                  </a:schemeClr>
                </a:solidFill>
                <a:effectLst>
                  <a:innerShdw blurRad="69850" dist="43180" dir="5400000">
                    <a:srgbClr val="000000">
                      <a:alpha val="65000"/>
                    </a:srgbClr>
                  </a:innerShdw>
                </a:effectLst>
              </a:rPr>
              <a:t>Rebutlah </a:t>
            </a:r>
            <a:r>
              <a:rPr lang="sv-SE" sz="2800" b="1" dirty="0">
                <a:ln w="1905"/>
                <a:solidFill>
                  <a:schemeClr val="accent5">
                    <a:lumMod val="50000"/>
                  </a:schemeClr>
                </a:solidFill>
                <a:effectLst>
                  <a:innerShdw blurRad="69850" dist="43180" dir="5400000">
                    <a:srgbClr val="000000">
                      <a:alpha val="65000"/>
                    </a:srgbClr>
                  </a:innerShdw>
                </a:effectLst>
              </a:rPr>
              <a:t>peluang yang ada pada sepuluh hari awal bulan Zulhijjah tahun ini seperti berpuasa sunat sembilan hari pada awal bulan, mendirikan solat secara berjemaah, qiamullail, bersedekah, berzikir, berdoa, berkorban dan sebagainya. Semua itu perlu dilakukan secara bersungguh-sungguh demi mendapat kelebihan yang dianugerahkan oleh Allah SWT pada hari-hari </a:t>
            </a:r>
            <a:r>
              <a:rPr lang="sv-SE" sz="2800" b="1" dirty="0" smtClean="0">
                <a:ln w="1905"/>
                <a:solidFill>
                  <a:schemeClr val="accent5">
                    <a:lumMod val="50000"/>
                  </a:schemeClr>
                </a:solidFill>
                <a:effectLst>
                  <a:innerShdw blurRad="69850" dist="43180" dir="5400000">
                    <a:srgbClr val="000000">
                      <a:alpha val="65000"/>
                    </a:srgbClr>
                  </a:innerShdw>
                </a:effectLst>
              </a:rPr>
              <a:t>tersebut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Cloud 4"/>
          <p:cNvSpPr/>
          <p:nvPr/>
        </p:nvSpPr>
        <p:spPr>
          <a:xfrm>
            <a:off x="228600" y="152400"/>
            <a:ext cx="4572000" cy="822960"/>
          </a:xfrm>
          <a:prstGeom prst="cloud">
            <a:avLst/>
          </a:prstGeom>
          <a:solidFill>
            <a:srgbClr val="FF0000">
              <a:alpha val="88000"/>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KESIMPULAN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Flowchart: Alternate Process 5"/>
          <p:cNvSpPr/>
          <p:nvPr/>
        </p:nvSpPr>
        <p:spPr>
          <a:xfrm>
            <a:off x="228600" y="4648200"/>
            <a:ext cx="8686800" cy="2133600"/>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spcAft>
                <a:spcPts val="1000"/>
              </a:spcAft>
            </a:pPr>
            <a:r>
              <a:rPr lang="ms-MY" sz="2300" b="1" i="1" dirty="0">
                <a:solidFill>
                  <a:srgbClr val="C00000"/>
                </a:solidFill>
                <a:latin typeface="Arial"/>
                <a:ea typeface="Times New Roman"/>
                <a:cs typeface="Arial"/>
              </a:rPr>
              <a:t>Bagi mereka yang hendak melaksanakan ibadat korban, </a:t>
            </a:r>
            <a:r>
              <a:rPr lang="ms-MY" sz="2300" b="1" i="1" dirty="0">
                <a:latin typeface="Arial"/>
                <a:ea typeface="Times New Roman"/>
                <a:cs typeface="Arial"/>
              </a:rPr>
              <a:t>disunatkan untuk tidak memotong kuku dan mencukur rambut atau bulu bermula daripada 1 Zulhijjah sehingga selesai menyembelih </a:t>
            </a:r>
            <a:r>
              <a:rPr lang="ms-MY" sz="2300" b="1" i="1" dirty="0" smtClean="0">
                <a:latin typeface="Arial"/>
                <a:ea typeface="Times New Roman"/>
                <a:cs typeface="Arial"/>
              </a:rPr>
              <a:t>korban</a:t>
            </a:r>
            <a:endParaRPr lang="ms-MY" sz="2300" b="1" i="1" dirty="0">
              <a:latin typeface="Arial"/>
              <a:ea typeface="Times New Roman"/>
              <a:cs typeface="Arial"/>
            </a:endParaRPr>
          </a:p>
        </p:txBody>
      </p:sp>
    </p:spTree>
    <p:extLst>
      <p:ext uri="{BB962C8B-B14F-4D97-AF65-F5344CB8AC3E}">
        <p14:creationId xmlns:p14="http://schemas.microsoft.com/office/powerpoint/2010/main" val="1884009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57200" y="892076"/>
            <a:ext cx="8305800" cy="2308324"/>
          </a:xfrm>
          <a:prstGeom prst="rect">
            <a:avLst/>
          </a:prstGeom>
          <a:solidFill>
            <a:schemeClr val="accent2">
              <a:lumMod val="50000"/>
              <a:alpha val="5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أَفْضَلُ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الْخَلْقِ أَجْمَعِيْنَ،</a:t>
            </a:r>
          </a:p>
        </p:txBody>
      </p:sp>
      <p:sp>
        <p:nvSpPr>
          <p:cNvPr id="5" name="TextBox 4"/>
          <p:cNvSpPr txBox="1"/>
          <p:nvPr/>
        </p:nvSpPr>
        <p:spPr>
          <a:xfrm>
            <a:off x="457200" y="3444657"/>
            <a:ext cx="8229600" cy="353943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Memiliki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Benar</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Jelas</a:t>
            </a: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semulia-mulia</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sekelian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penciptaan</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935534"/>
            <a:ext cx="8866909" cy="569386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kurniakan kami agar cintakan keimanan. Jadikanlah ia perhiasan hati kami. Pahatkanlah dalam diri kami, rasa benci kepada kekufuran, kefasikan, dan kemaksiatan. Masukkanlah kami ke dalam golongan orang yang mendapat petunjuk. Tunjukkanlah kami kebenaran itu sebagai kebenaran, dan kurniakan kami dapat mengikutinya. Dan tunjukkanlah kami kebatilan itu sebagai kebatilan, dan kurniakan kami untuk menjauhinya. Janganlah Engkau jadikan kami terkeliru, menyebabkan kami menyimpang dari kebenaran. Jadikanlah kami terus kekal istiqamah atas kebenaran</a:t>
            </a:r>
            <a:r>
              <a:rPr lang="ms-MY" sz="2600" b="1" dirty="0" smtClean="0">
                <a:solidFill>
                  <a:schemeClr val="accent5">
                    <a:lumMod val="50000"/>
                  </a:schemeClr>
                </a:solidFill>
              </a:rPr>
              <a:t>.</a:t>
            </a:r>
          </a:p>
          <a:p>
            <a:pPr algn="just"/>
            <a:endParaRPr lang="ms-MY" sz="2600" b="1" dirty="0">
              <a:solidFill>
                <a:schemeClr val="accent5">
                  <a:lumMod val="50000"/>
                </a:schemeClr>
              </a:solidFill>
            </a:endParaRPr>
          </a:p>
          <a:p>
            <a:pPr algn="just"/>
            <a:r>
              <a:rPr lang="ms-MY" sz="2600" b="1" dirty="0">
                <a:solidFill>
                  <a:schemeClr val="accent5">
                    <a:lumMod val="50000"/>
                  </a:schemeClr>
                </a:solidFill>
              </a:rPr>
              <a:t>Ya Allah, pertautkanlah hati-hati kami. Baikilah hubungan sesama kami. Tunjuklah kami jalan-jalan keselamatan dan kesejahteraan.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0999" y="762000"/>
            <a:ext cx="8382001"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أَشْرَفِ الأَنْبِيَاءِ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وَالْمُرْسَلِيْنَ،</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تَبِعَهُمْ بِإِحْسَانٍ إِلَى يَوْمِ الدِّيْنِ</a:t>
            </a:r>
          </a:p>
        </p:txBody>
      </p:sp>
      <p:sp>
        <p:nvSpPr>
          <p:cNvPr id="4" name="TextBox 3"/>
          <p:cNvSpPr txBox="1"/>
          <p:nvPr/>
        </p:nvSpPr>
        <p:spPr>
          <a:xfrm>
            <a:off x="381000" y="3200400"/>
            <a:ext cx="845820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914400"/>
            <a:ext cx="8839200" cy="2123658"/>
          </a:xfrm>
          <a:prstGeom prst="rect">
            <a:avLst/>
          </a:prstGeom>
          <a:solidFill>
            <a:srgbClr val="7030A0">
              <a:alpha val="51000"/>
            </a:srgbClr>
          </a:solidFill>
        </p:spPr>
        <p:txBody>
          <a:bodyPr wrap="square">
            <a:spAutoFit/>
          </a:bodyPr>
          <a:lstStyle/>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وَاعْلَمُوْا </a:t>
            </a:r>
            <a:r>
              <a:rPr lang="ar-SA" sz="6000" b="1" dirty="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rPr>
              <a:t>أَنَّ اللهَ مَعَ الْمُتَّقِيْنَ</a:t>
            </a:r>
            <a:endParaRPr lang="en-US" sz="5400" b="1" dirty="0" smtClean="0">
              <a:solidFill>
                <a:srgbClr val="EFF8BA"/>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52400" y="3124200"/>
            <a:ext cx="8839200"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ketahuilah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bahawa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sentiasa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memberi</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pertolongan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orang-orang</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endParaRPr lang="en-US" sz="32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600200" y="685800"/>
            <a:ext cx="6172200" cy="1066800"/>
          </a:xfrm>
          <a:prstGeom prst="rect">
            <a:avLst/>
          </a:prstGeom>
          <a:noFill/>
        </p:spPr>
        <p:txBody>
          <a:bodyPr wrap="square" lIns="91440" tIns="45720" rIns="91440" bIns="45720">
            <a:prstTxWarp prst="textDeflate">
              <a:avLst/>
            </a:prstTxWarp>
            <a:spAutoFit/>
          </a:bodyPr>
          <a:lstStyle/>
          <a:p>
            <a:pPr algn="ct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Tajuk</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Khutbah </a:t>
            </a: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Hari</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r>
              <a:rPr lang="en-US" sz="4800" b="1" u="sng"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Ini</a:t>
            </a:r>
            <a:r>
              <a:rPr lang="en-US" sz="48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rPr>
              <a:t> :</a:t>
            </a:r>
            <a:endParaRPr lang="en-US" sz="48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gency FB" pitchFamily="34" charset="0"/>
            </a:endParaRPr>
          </a:p>
        </p:txBody>
      </p:sp>
      <p:sp>
        <p:nvSpPr>
          <p:cNvPr id="3" name="Rectangle 2"/>
          <p:cNvSpPr/>
          <p:nvPr/>
        </p:nvSpPr>
        <p:spPr>
          <a:xfrm>
            <a:off x="3124200" y="1847671"/>
            <a:ext cx="3124200" cy="1200329"/>
          </a:xfrm>
          <a:prstGeom prst="rect">
            <a:avLst/>
          </a:prstGeom>
          <a:solidFill>
            <a:srgbClr val="002060">
              <a:alpha val="77000"/>
            </a:srgbClr>
          </a:solid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24 JUN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smtClean="0">
                <a:ln w="11430"/>
                <a:solidFill>
                  <a:srgbClr val="F8F8F8"/>
                </a:solidFill>
                <a:effectLst>
                  <a:outerShdw blurRad="25400" algn="tl" rotWithShape="0">
                    <a:srgbClr val="000000">
                      <a:alpha val="43000"/>
                    </a:srgbClr>
                  </a:outerShdw>
                </a:effectLst>
              </a:rPr>
              <a:t>24 ZULKAEDAH 1443</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591342"/>
            <a:ext cx="8534400" cy="2123658"/>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contourW="12700">
              <a:bevelT w="25400" h="25400"/>
              <a:contourClr>
                <a:schemeClr val="accent6">
                  <a:shade val="73000"/>
                </a:schemeClr>
              </a:contourClr>
            </a:sp3d>
          </a:bodyPr>
          <a:lstStyle/>
          <a:p>
            <a:pPr algn="ctr"/>
            <a:r>
              <a:rPr lang="fi-FI" sz="66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Kelebihan </a:t>
            </a:r>
            <a:r>
              <a:rPr lang="fi-FI" sz="66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10 </a:t>
            </a:r>
            <a:endParaRPr lang="fi-FI" sz="66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a:p>
            <a:pPr algn="ctr"/>
            <a:r>
              <a:rPr lang="fi-FI" sz="66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Awal </a:t>
            </a:r>
            <a:r>
              <a:rPr lang="fi-FI" sz="6600" b="1" dirty="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Zulhijjah </a:t>
            </a:r>
            <a:r>
              <a:rPr lang="fi-FI" sz="6600" b="1" dirty="0" smtClean="0">
                <a:ln w="11430"/>
                <a:solidFill>
                  <a:srgbClr val="FFFF00"/>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rPr>
              <a:t> </a:t>
            </a:r>
            <a:endParaRPr lang="fi-FI" sz="6600" b="1" dirty="0">
              <a:ln w="11430"/>
              <a:solidFill>
                <a:srgbClr val="EFF8BA"/>
              </a:solidFill>
              <a:effectLst>
                <a:glow rad="228600">
                  <a:schemeClr val="accent3">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par>
                                <p:cTn id="11" presetID="16" presetClass="emph" presetSubtype="0" fill="hold" nodeType="withEffect">
                                  <p:stCondLst>
                                    <p:cond delay="1500"/>
                                  </p:stCondLst>
                                  <p:iterate type="lt">
                                    <p:tmPct val="4000"/>
                                  </p:iterate>
                                  <p:childTnLst>
                                    <p:set>
                                      <p:cBhvr override="childStyle">
                                        <p:cTn id="12" dur="500" fill="hold"/>
                                        <p:tgtEl>
                                          <p:spTgt spid="6">
                                            <p:txEl>
                                              <p:pRg st="1" end="1"/>
                                            </p:txEl>
                                          </p:spTgt>
                                        </p:tgtEl>
                                        <p:attrNameLst>
                                          <p:attrName>style.color</p:attrName>
                                        </p:attrNameLst>
                                      </p:cBhvr>
                                      <p:to>
                                        <p:clrVal>
                                          <a:srgbClr val="FFFFFF"/>
                                        </p:clrVal>
                                      </p:to>
                                    </p:set>
                                    <p:set>
                                      <p:cBhvr>
                                        <p:cTn id="13" dur="500" fill="hold"/>
                                        <p:tgtEl>
                                          <p:spTgt spid="6">
                                            <p:txEl>
                                              <p:pRg st="1" end="1"/>
                                            </p:txEl>
                                          </p:spTgt>
                                        </p:tgtEl>
                                        <p:attrNameLst>
                                          <p:attrName>fillcolor</p:attrName>
                                        </p:attrNameLst>
                                      </p:cBhvr>
                                      <p:to>
                                        <p:clrVal>
                                          <a:srgbClr val="FFFFFF"/>
                                        </p:clrVal>
                                      </p:to>
                                    </p:set>
                                    <p:set>
                                      <p:cBhvr>
                                        <p:cTn id="14" dur="500" fill="hold"/>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7000" r="-17000"/>
          </a:stretch>
        </a:blipFill>
        <a:effectLst/>
      </p:bgPr>
    </p:bg>
    <p:spTree>
      <p:nvGrpSpPr>
        <p:cNvPr id="1" name=""/>
        <p:cNvGrpSpPr/>
        <p:nvPr/>
      </p:nvGrpSpPr>
      <p:grpSpPr>
        <a:xfrm>
          <a:off x="0" y="0"/>
          <a:ext cx="0" cy="0"/>
          <a:chOff x="0" y="0"/>
          <a:chExt cx="0" cy="0"/>
        </a:xfrm>
      </p:grpSpPr>
      <p:sp>
        <p:nvSpPr>
          <p:cNvPr id="2" name="Curved Right Arrow 1"/>
          <p:cNvSpPr/>
          <p:nvPr/>
        </p:nvSpPr>
        <p:spPr>
          <a:xfrm>
            <a:off x="304800" y="979170"/>
            <a:ext cx="1028700" cy="1295400"/>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152400"/>
            <a:ext cx="7391400" cy="14478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err="1">
                <a:ln w="1905"/>
                <a:solidFill>
                  <a:srgbClr val="FF0000"/>
                </a:solidFill>
                <a:effectLst>
                  <a:innerShdw blurRad="69850" dist="43180" dir="5400000">
                    <a:srgbClr val="000000">
                      <a:alpha val="65000"/>
                    </a:srgbClr>
                  </a:innerShdw>
                </a:effectLst>
              </a:rPr>
              <a:t>Hanya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tinggal</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beberapa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hari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sahaja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lagi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kita</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akan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memasuki</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FF0000"/>
                </a:solidFill>
                <a:effectLst>
                  <a:innerShdw blurRad="69850" dist="43180" dir="5400000">
                    <a:srgbClr val="000000">
                      <a:alpha val="65000"/>
                    </a:srgbClr>
                  </a:innerShdw>
                </a:effectLst>
              </a:rPr>
              <a:t>bulan</a:t>
            </a:r>
            <a:r>
              <a:rPr lang="en-US" sz="2800" b="1" dirty="0">
                <a:ln w="1905"/>
                <a:solidFill>
                  <a:srgbClr val="FF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Zulhijjah</a:t>
            </a:r>
            <a:endParaRPr lang="en-US" sz="2800" b="1" dirty="0">
              <a:ln w="1905"/>
              <a:solidFill>
                <a:srgbClr val="C00000"/>
              </a:solidFill>
              <a:effectLst>
                <a:innerShdw blurRad="69850" dist="43180" dir="5400000">
                  <a:srgbClr val="000000">
                    <a:alpha val="65000"/>
                  </a:srgbClr>
                </a:innerShdw>
              </a:effectLst>
            </a:endParaRPr>
          </a:p>
        </p:txBody>
      </p:sp>
      <p:sp>
        <p:nvSpPr>
          <p:cNvPr id="7" name="Rounded Rectangle 6"/>
          <p:cNvSpPr/>
          <p:nvPr/>
        </p:nvSpPr>
        <p:spPr>
          <a:xfrm>
            <a:off x="1924050" y="3657600"/>
            <a:ext cx="6381750" cy="1676400"/>
          </a:xfrm>
          <a:prstGeom prst="roundRect">
            <a:avLst/>
          </a:prstGeom>
          <a:solidFill>
            <a:schemeClr val="accent5">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a:ln w="1905"/>
                <a:solidFill>
                  <a:schemeClr val="accent5">
                    <a:lumMod val="50000"/>
                  </a:schemeClr>
                </a:solidFill>
                <a:effectLst>
                  <a:innerShdw blurRad="69850" dist="43180" dir="5400000">
                    <a:srgbClr val="000000">
                      <a:alpha val="65000"/>
                    </a:srgbClr>
                  </a:innerShdw>
                </a:effectLst>
              </a:rPr>
              <a:t>Bulan yang mana pada sepuluh hari awalnya mempunyai banyak kelebihan di sisi 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8" name="Curved Right Arrow 7"/>
          <p:cNvSpPr/>
          <p:nvPr/>
        </p:nvSpPr>
        <p:spPr>
          <a:xfrm rot="21355199">
            <a:off x="575365" y="2968598"/>
            <a:ext cx="1293765" cy="1804112"/>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1333500" y="1905000"/>
            <a:ext cx="7200900" cy="13716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b="1" dirty="0" smtClean="0">
                <a:ln w="1905"/>
                <a:solidFill>
                  <a:schemeClr val="accent5">
                    <a:lumMod val="50000"/>
                  </a:schemeClr>
                </a:solidFill>
                <a:effectLst>
                  <a:innerShdw blurRad="69850" dist="43180" dir="5400000">
                    <a:srgbClr val="000000">
                      <a:alpha val="65000"/>
                    </a:srgbClr>
                  </a:innerShdw>
                </a:effectLst>
              </a:rPr>
              <a:t>Salah </a:t>
            </a:r>
            <a:r>
              <a:rPr lang="sv-SE" sz="3200" b="1" dirty="0">
                <a:ln w="1905"/>
                <a:solidFill>
                  <a:schemeClr val="accent5">
                    <a:lumMod val="50000"/>
                  </a:schemeClr>
                </a:solidFill>
                <a:effectLst>
                  <a:innerShdw blurRad="69850" dist="43180" dir="5400000">
                    <a:srgbClr val="000000">
                      <a:alpha val="65000"/>
                    </a:srgbClr>
                  </a:innerShdw>
                </a:effectLst>
              </a:rPr>
              <a:t>satu bulan haram iaitu bulan yang dihormati dan dimuliakan oleh Allah</a:t>
            </a:r>
            <a:endParaRPr lang="en-US" sz="3200" b="1" dirty="0">
              <a:ln w="1905"/>
              <a:solidFill>
                <a:schemeClr val="accent5">
                  <a:lumMod val="50000"/>
                </a:schemeClr>
              </a:solidFill>
              <a:effectLst>
                <a:innerShdw blurRad="69850" dist="43180" dir="5400000">
                  <a:srgbClr val="000000">
                    <a:alpha val="65000"/>
                  </a:srgbClr>
                </a:innerShdw>
              </a:effectLst>
            </a:endParaRPr>
          </a:p>
        </p:txBody>
      </p:sp>
      <p:sp>
        <p:nvSpPr>
          <p:cNvPr id="3" name="Oval 2"/>
          <p:cNvSpPr/>
          <p:nvPr/>
        </p:nvSpPr>
        <p:spPr>
          <a:xfrm>
            <a:off x="304800" y="5791200"/>
            <a:ext cx="8458200" cy="838200"/>
          </a:xfrm>
          <a:prstGeom prst="ellipse">
            <a:avLst/>
          </a:prstGeom>
          <a:solidFill>
            <a:schemeClr val="accent5">
              <a:alpha val="7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2400" b="1" dirty="0" smtClean="0"/>
              <a:t>  </a:t>
            </a:r>
            <a:r>
              <a:rPr lang="en-US" sz="2400" b="1" dirty="0" err="1"/>
              <a:t>S</a:t>
            </a:r>
            <a:r>
              <a:rPr lang="en-US" sz="2400" b="1" dirty="0" err="1" smtClean="0"/>
              <a:t>ehingga</a:t>
            </a:r>
            <a:r>
              <a:rPr lang="en-US" sz="2400" b="1" dirty="0" smtClean="0"/>
              <a:t> </a:t>
            </a:r>
            <a:r>
              <a:rPr lang="en-US" sz="2400" b="1" dirty="0"/>
              <a:t>Allah SWT </a:t>
            </a:r>
            <a:r>
              <a:rPr lang="en-US" sz="2400" b="1" dirty="0" err="1" smtClean="0"/>
              <a:t>bersumpah</a:t>
            </a:r>
            <a:r>
              <a:rPr lang="en-US" sz="2400" b="1" dirty="0" smtClean="0"/>
              <a:t> </a:t>
            </a:r>
            <a:r>
              <a:rPr lang="en-US" sz="2400" b="1" dirty="0" err="1" smtClean="0"/>
              <a:t>dengannya</a:t>
            </a:r>
            <a:endParaRPr lang="en-US" sz="2400" b="1" dirty="0"/>
          </a:p>
        </p:txBody>
      </p:sp>
    </p:spTree>
    <p:extLst>
      <p:ext uri="{BB962C8B-B14F-4D97-AF65-F5344CB8AC3E}">
        <p14:creationId xmlns:p14="http://schemas.microsoft.com/office/powerpoint/2010/main" val="116829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71600" y="4648200"/>
            <a:ext cx="6705600" cy="1752600"/>
          </a:xfrm>
          <a:solidFill>
            <a:schemeClr val="accent5">
              <a:alpha val="31000"/>
            </a:schemeClr>
          </a:solidFill>
          <a:ln w="53975" cmpd="thickThin">
            <a:solidFill>
              <a:srgbClr val="FF0000"/>
            </a:solidFill>
          </a:ln>
          <a:effectLst>
            <a:outerShdw blurRad="152400" dist="317500" dir="5400000" sx="90000" sy="-19000" rotWithShape="0">
              <a:prstClr val="black">
                <a:alpha val="15000"/>
              </a:prstClr>
            </a:outerShdw>
          </a:effectLst>
        </p:spPr>
        <p:txBody>
          <a:bodyPr>
            <a:noAutofit/>
          </a:bodyPr>
          <a:lstStyle/>
          <a:p>
            <a:r>
              <a:rPr lang="en-US" sz="2800" b="1" dirty="0"/>
              <a:t>Imam </a:t>
            </a:r>
            <a:r>
              <a:rPr lang="en-US" sz="2800" b="1" dirty="0" err="1"/>
              <a:t>Ibnu</a:t>
            </a:r>
            <a:r>
              <a:rPr lang="en-US" sz="2800" b="1" dirty="0"/>
              <a:t> </a:t>
            </a:r>
            <a:r>
              <a:rPr lang="en-US" sz="2800" b="1" dirty="0" err="1" smtClean="0"/>
              <a:t>Kathir</a:t>
            </a:r>
            <a:r>
              <a:rPr lang="en-US" sz="2800" b="1" dirty="0" smtClean="0"/>
              <a:t> </a:t>
            </a:r>
            <a:r>
              <a:rPr lang="en-US" sz="2800" b="1" dirty="0" err="1"/>
              <a:t>berkata</a:t>
            </a:r>
            <a:r>
              <a:rPr lang="en-US" sz="2800" b="1" dirty="0"/>
              <a:t> : </a:t>
            </a:r>
            <a:r>
              <a:rPr lang="en-US" sz="2800" dirty="0" smtClean="0"/>
              <a:t/>
            </a:r>
            <a:br>
              <a:rPr lang="en-US" sz="2800" dirty="0" smtClean="0"/>
            </a:br>
            <a:r>
              <a:rPr lang="en-US" sz="2600" i="1" dirty="0" smtClean="0">
                <a:solidFill>
                  <a:srgbClr val="C00000"/>
                </a:solidFill>
              </a:rPr>
              <a:t>Yang </a:t>
            </a:r>
            <a:r>
              <a:rPr lang="en-US" sz="2600" i="1" dirty="0" err="1">
                <a:solidFill>
                  <a:srgbClr val="C00000"/>
                </a:solidFill>
              </a:rPr>
              <a:t>dimaksudkan</a:t>
            </a:r>
            <a:r>
              <a:rPr lang="en-US" sz="2600" i="1" dirty="0">
                <a:solidFill>
                  <a:srgbClr val="C00000"/>
                </a:solidFill>
              </a:rPr>
              <a:t> </a:t>
            </a:r>
            <a:r>
              <a:rPr lang="en-US" sz="2600" i="1" dirty="0" err="1">
                <a:solidFill>
                  <a:srgbClr val="C00000"/>
                </a:solidFill>
              </a:rPr>
              <a:t>ayat</a:t>
            </a:r>
            <a:r>
              <a:rPr lang="en-US" sz="2600" i="1" dirty="0">
                <a:solidFill>
                  <a:srgbClr val="C00000"/>
                </a:solidFill>
              </a:rPr>
              <a:t> </a:t>
            </a:r>
            <a:r>
              <a:rPr lang="en-US" sz="2600" i="1" dirty="0" err="1">
                <a:solidFill>
                  <a:srgbClr val="C00000"/>
                </a:solidFill>
              </a:rPr>
              <a:t>tersebut</a:t>
            </a:r>
            <a:r>
              <a:rPr lang="en-US" sz="2600" i="1" dirty="0">
                <a:solidFill>
                  <a:srgbClr val="C00000"/>
                </a:solidFill>
              </a:rPr>
              <a:t> </a:t>
            </a:r>
            <a:r>
              <a:rPr lang="en-US" sz="2600" i="1" dirty="0" err="1">
                <a:solidFill>
                  <a:srgbClr val="C00000"/>
                </a:solidFill>
              </a:rPr>
              <a:t>ialah</a:t>
            </a:r>
            <a:r>
              <a:rPr lang="en-US" sz="2600" i="1" dirty="0">
                <a:solidFill>
                  <a:srgbClr val="C00000"/>
                </a:solidFill>
              </a:rPr>
              <a:t> </a:t>
            </a:r>
            <a:r>
              <a:rPr lang="en-US" sz="2600" i="1" dirty="0" err="1">
                <a:solidFill>
                  <a:srgbClr val="C00000"/>
                </a:solidFill>
              </a:rPr>
              <a:t>fajar</a:t>
            </a:r>
            <a:r>
              <a:rPr lang="en-US" sz="2600" i="1" dirty="0">
                <a:solidFill>
                  <a:srgbClr val="C00000"/>
                </a:solidFill>
              </a:rPr>
              <a:t> </a:t>
            </a:r>
            <a:r>
              <a:rPr lang="en-US" sz="2600" i="1" dirty="0" err="1">
                <a:solidFill>
                  <a:srgbClr val="C00000"/>
                </a:solidFill>
              </a:rPr>
              <a:t>hari</a:t>
            </a:r>
            <a:r>
              <a:rPr lang="en-US" sz="2600" i="1" dirty="0">
                <a:solidFill>
                  <a:srgbClr val="C00000"/>
                </a:solidFill>
              </a:rPr>
              <a:t> </a:t>
            </a:r>
            <a:r>
              <a:rPr lang="en-US" sz="2600" i="1" dirty="0" err="1">
                <a:solidFill>
                  <a:srgbClr val="C00000"/>
                </a:solidFill>
              </a:rPr>
              <a:t>Nahar</a:t>
            </a:r>
            <a:r>
              <a:rPr lang="en-US" sz="2600" i="1" dirty="0">
                <a:solidFill>
                  <a:srgbClr val="C00000"/>
                </a:solidFill>
              </a:rPr>
              <a:t> (</a:t>
            </a:r>
            <a:r>
              <a:rPr lang="en-US" sz="2600" i="1" dirty="0" err="1">
                <a:solidFill>
                  <a:srgbClr val="C00000"/>
                </a:solidFill>
              </a:rPr>
              <a:t>Hari</a:t>
            </a:r>
            <a:r>
              <a:rPr lang="en-US" sz="2600" i="1" dirty="0">
                <a:solidFill>
                  <a:srgbClr val="C00000"/>
                </a:solidFill>
              </a:rPr>
              <a:t> Raya </a:t>
            </a:r>
            <a:r>
              <a:rPr lang="en-US" sz="2600" i="1" dirty="0" err="1">
                <a:solidFill>
                  <a:srgbClr val="C00000"/>
                </a:solidFill>
              </a:rPr>
              <a:t>Korban</a:t>
            </a:r>
            <a:r>
              <a:rPr lang="en-US" sz="2600" i="1" dirty="0">
                <a:solidFill>
                  <a:srgbClr val="C00000"/>
                </a:solidFill>
              </a:rPr>
              <a:t>) </a:t>
            </a:r>
            <a:r>
              <a:rPr lang="en-US" sz="2600" i="1" dirty="0" err="1">
                <a:solidFill>
                  <a:srgbClr val="C00000"/>
                </a:solidFill>
              </a:rPr>
              <a:t>dan</a:t>
            </a:r>
            <a:r>
              <a:rPr lang="en-US" sz="2600" i="1" dirty="0">
                <a:solidFill>
                  <a:srgbClr val="C00000"/>
                </a:solidFill>
              </a:rPr>
              <a:t> </a:t>
            </a:r>
            <a:r>
              <a:rPr lang="en-US" sz="2600" i="1" dirty="0" err="1">
                <a:solidFill>
                  <a:srgbClr val="C00000"/>
                </a:solidFill>
              </a:rPr>
              <a:t>malam</a:t>
            </a:r>
            <a:r>
              <a:rPr lang="en-US" sz="2600" i="1" dirty="0">
                <a:solidFill>
                  <a:srgbClr val="C00000"/>
                </a:solidFill>
              </a:rPr>
              <a:t> </a:t>
            </a:r>
            <a:r>
              <a:rPr lang="en-US" sz="2600" i="1" dirty="0" err="1">
                <a:solidFill>
                  <a:srgbClr val="C00000"/>
                </a:solidFill>
              </a:rPr>
              <a:t>sepuluh</a:t>
            </a:r>
            <a:r>
              <a:rPr lang="en-US" sz="2600" i="1" dirty="0">
                <a:solidFill>
                  <a:srgbClr val="C00000"/>
                </a:solidFill>
              </a:rPr>
              <a:t> </a:t>
            </a:r>
            <a:r>
              <a:rPr lang="en-US" sz="2600" i="1" dirty="0" err="1">
                <a:solidFill>
                  <a:srgbClr val="C00000"/>
                </a:solidFill>
              </a:rPr>
              <a:t>hari</a:t>
            </a:r>
            <a:r>
              <a:rPr lang="en-US" sz="2600" i="1" dirty="0">
                <a:solidFill>
                  <a:srgbClr val="C00000"/>
                </a:solidFill>
              </a:rPr>
              <a:t> </a:t>
            </a:r>
            <a:r>
              <a:rPr lang="en-US" sz="2600" i="1" dirty="0" err="1" smtClean="0">
                <a:solidFill>
                  <a:srgbClr val="C00000"/>
                </a:solidFill>
              </a:rPr>
              <a:t>pertama</a:t>
            </a:r>
            <a:r>
              <a:rPr lang="en-US" sz="2600" i="1" dirty="0" smtClean="0">
                <a:solidFill>
                  <a:srgbClr val="C00000"/>
                </a:solidFill>
              </a:rPr>
              <a:t> </a:t>
            </a:r>
            <a:r>
              <a:rPr lang="en-US" sz="2600" i="1" dirty="0" err="1" smtClean="0">
                <a:solidFill>
                  <a:srgbClr val="C00000"/>
                </a:solidFill>
              </a:rPr>
              <a:t>bulan</a:t>
            </a:r>
            <a:r>
              <a:rPr lang="en-US" sz="2600" i="1" dirty="0" smtClean="0">
                <a:solidFill>
                  <a:srgbClr val="C00000"/>
                </a:solidFill>
              </a:rPr>
              <a:t> </a:t>
            </a:r>
            <a:r>
              <a:rPr lang="en-US" sz="2600" i="1" dirty="0" err="1" smtClean="0">
                <a:solidFill>
                  <a:srgbClr val="C00000"/>
                </a:solidFill>
              </a:rPr>
              <a:t>Zulhijjah</a:t>
            </a:r>
            <a:endParaRPr lang="en-US" sz="2600" i="1" dirty="0">
              <a:solidFill>
                <a:srgbClr val="C00000"/>
              </a:solidFill>
            </a:endParaRPr>
          </a:p>
        </p:txBody>
      </p:sp>
    </p:spTree>
    <p:extLst>
      <p:ext uri="{BB962C8B-B14F-4D97-AF65-F5344CB8AC3E}">
        <p14:creationId xmlns:p14="http://schemas.microsoft.com/office/powerpoint/2010/main" val="296785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3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3">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1143000" y="304800"/>
            <a:ext cx="7162800" cy="685800"/>
          </a:xfrm>
          <a:prstGeom prst="snip2DiagRect">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Rasulullah SAW </a:t>
            </a:r>
            <a:endParaRPr lang="en-US" sz="3200" dirty="0"/>
          </a:p>
        </p:txBody>
      </p:sp>
      <p:sp>
        <p:nvSpPr>
          <p:cNvPr id="7" name="Rectangle 6"/>
          <p:cNvSpPr/>
          <p:nvPr/>
        </p:nvSpPr>
        <p:spPr>
          <a:xfrm>
            <a:off x="533399" y="3505200"/>
            <a:ext cx="8305801" cy="1938992"/>
          </a:xfrm>
          <a:prstGeom prst="rect">
            <a:avLst/>
          </a:prstGeom>
        </p:spPr>
        <p:txBody>
          <a:bodyPr wrap="square">
            <a:spAutoFit/>
          </a:bodyPr>
          <a:lstStyle/>
          <a:p>
            <a:pPr algn="just"/>
            <a:r>
              <a:rPr lang="en-US" sz="4000" b="1" dirty="0"/>
              <a:t>Yang </a:t>
            </a:r>
            <a:r>
              <a:rPr lang="en-US" sz="4000" b="1" dirty="0" err="1"/>
              <a:t>Bermaksud</a:t>
            </a:r>
            <a:r>
              <a:rPr lang="en-US" sz="4000" b="1" dirty="0"/>
              <a:t> :</a:t>
            </a:r>
            <a:r>
              <a:rPr lang="en-US" sz="4000" dirty="0"/>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yang paling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utama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di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dunia</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adalah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hari-hari</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sepuluh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40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awal</a:t>
            </a:r>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Zulhijjah</a:t>
            </a:r>
            <a:r>
              <a:rPr lang="en-U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5" name="Rectangle 4"/>
          <p:cNvSpPr/>
          <p:nvPr/>
        </p:nvSpPr>
        <p:spPr>
          <a:xfrm>
            <a:off x="609600" y="1695271"/>
            <a:ext cx="8001000" cy="1200329"/>
          </a:xfrm>
          <a:prstGeom prst="rect">
            <a:avLst/>
          </a:prstGeom>
        </p:spPr>
        <p:txBody>
          <a:bodyPr wrap="square">
            <a:spAutoFit/>
            <a:scene3d>
              <a:camera prst="orthographicFront"/>
              <a:lightRig rig="threePt" dir="t"/>
            </a:scene3d>
            <a:sp3d extrusionH="57150">
              <a:bevelT w="38100" h="38100" prst="angle"/>
            </a:sp3d>
          </a:bodyPr>
          <a:lstStyle/>
          <a:p>
            <a:pPr algn="ctr" rtl="1"/>
            <a:r>
              <a:rPr lang="ar-SA"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أَفْضَلُ أَيَّامِ الدُّنْيَا أَيَّامُ </a:t>
            </a:r>
            <a:r>
              <a:rPr lang="ar-SA"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الْعَشْرِ</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4435456" y="6183868"/>
            <a:ext cx="4479944"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riwayat</a:t>
            </a:r>
            <a:r>
              <a:rPr lang="en-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Bazzar</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Ibnu</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MY"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Hibban</a:t>
            </a:r>
            <a:r>
              <a:rPr lang="en-MY"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37200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12409226</TotalTime>
  <Words>1479</Words>
  <Application>Microsoft Office PowerPoint</Application>
  <PresentationFormat>On-screen Show (4:3)</PresentationFormat>
  <Paragraphs>154</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Imam Ibnu Kathir berkata :  Yang dimaksudkan ayat tersebut ialah fajar hari Nahar (Hari Raya Korban) dan malam sepuluh hari pertama bulan Zulhijjah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Unit Khutbah JHEAT</cp:lastModifiedBy>
  <cp:revision>611</cp:revision>
  <dcterms:created xsi:type="dcterms:W3CDTF">2017-12-24T04:47:57Z</dcterms:created>
  <dcterms:modified xsi:type="dcterms:W3CDTF">2022-06-22T00:35:54Z</dcterms:modified>
</cp:coreProperties>
</file>